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25"/>
  </p:notesMasterIdLst>
  <p:sldIdLst>
    <p:sldId id="324" r:id="rId3"/>
    <p:sldId id="283" r:id="rId4"/>
    <p:sldId id="284" r:id="rId5"/>
    <p:sldId id="275" r:id="rId6"/>
    <p:sldId id="258" r:id="rId7"/>
    <p:sldId id="310" r:id="rId8"/>
    <p:sldId id="259" r:id="rId9"/>
    <p:sldId id="261" r:id="rId10"/>
    <p:sldId id="260" r:id="rId11"/>
    <p:sldId id="309" r:id="rId12"/>
    <p:sldId id="262" r:id="rId13"/>
    <p:sldId id="263" r:id="rId14"/>
    <p:sldId id="264" r:id="rId15"/>
    <p:sldId id="325" r:id="rId16"/>
    <p:sldId id="281" r:id="rId17"/>
    <p:sldId id="265" r:id="rId18"/>
    <p:sldId id="266" r:id="rId19"/>
    <p:sldId id="308" r:id="rId20"/>
    <p:sldId id="340" r:id="rId21"/>
    <p:sldId id="323" r:id="rId22"/>
    <p:sldId id="329" r:id="rId23"/>
    <p:sldId id="315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87" autoAdjust="0"/>
  </p:normalViewPr>
  <p:slideViewPr>
    <p:cSldViewPr>
      <p:cViewPr varScale="1">
        <p:scale>
          <a:sx n="107" d="100"/>
          <a:sy n="107" d="100"/>
        </p:scale>
        <p:origin x="-109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60"/>
    </p:cViewPr>
  </p:sorterViewPr>
  <p:notesViewPr>
    <p:cSldViewPr>
      <p:cViewPr varScale="1">
        <p:scale>
          <a:sx n="95" d="100"/>
          <a:sy n="95" d="100"/>
        </p:scale>
        <p:origin x="-294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90A42-4AF0-498B-9170-A2AD7DB3E9C5}" type="datetimeFigureOut">
              <a:rPr lang="de-DE" smtClean="0"/>
              <a:pPr/>
              <a:t>27.04.2018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AA129-8672-4394-97AB-9B487634603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52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AA129-8672-4394-97AB-9B4876346031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3878-4F9B-4BC4-8430-37A05F46C42D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38A63-1ABD-4B60-97B5-7BA2867D9E7A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37C5A-B7D5-4115-9640-211B54AB3F53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F149-568D-46C1-BA55-8AAC280258CD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54E-7CF3-42B4-95CD-D8C0EFB48B25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3A2AB-6F38-4FCA-9A4F-B174F65AAB34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037D-97EB-42B0-9B6E-CE2FD612D0AB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39C2-BC19-4D4E-BDB6-5C73CFB0EB3B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50AB-6707-4A3D-ABFB-FE677F11A83B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06CC-F107-4B1D-A7E6-628FD89F896A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B7E58-F581-487C-96D9-E345D2AE6494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C8E8-CBEC-4E48-81C9-0318E4D84051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E2DB-3B6F-41A4-AE99-39E4AD770BC5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AD55-73C8-4881-8342-9C4FD987ADBF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1C52-CB1F-4198-A001-E6C06022FD82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A68E-F69D-4B37-AEB4-F34CB4E5828A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3E03-B60F-48EC-82B3-F19F7F5FE21C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71BE-8C61-41A3-A9CD-1797EA943BE9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4038600" cy="4713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FD34-37AD-4698-8C34-6DA81E359A42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r>
              <a:rPr lang="de-DE" dirty="0" smtClean="0"/>
              <a:t>De </a:t>
            </a:r>
            <a:r>
              <a:rPr lang="de-DE" dirty="0" err="1" smtClean="0"/>
              <a:t>Veeser</a:t>
            </a:r>
            <a:r>
              <a:rPr lang="de-DE" dirty="0" smtClean="0"/>
              <a:t> </a:t>
            </a:r>
            <a:r>
              <a:rPr lang="de-DE" dirty="0" err="1" smtClean="0"/>
              <a:t>Möhl</a:t>
            </a: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850106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de-DE" sz="6000" b="1" dirty="0" smtClean="0">
                <a:solidFill>
                  <a:srgbClr val="00B050"/>
                </a:solidFill>
                <a:latin typeface="Maiandra GD" pitchFamily="34" charset="0"/>
                <a:cs typeface="Miriam" pitchFamily="34" charset="-79"/>
              </a:rPr>
              <a:t>            </a:t>
            </a:r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2627784" y="260648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800" b="1" spc="300" dirty="0" err="1" smtClean="0">
                <a:solidFill>
                  <a:srgbClr val="007E39"/>
                </a:solidFill>
                <a:latin typeface="Maiandra GD" pitchFamily="34" charset="0"/>
                <a:cs typeface="Miriam" pitchFamily="34" charset="-79"/>
              </a:rPr>
              <a:t>VEES</a:t>
            </a:r>
            <a:r>
              <a:rPr lang="de-DE" sz="3600" b="1" i="0" spc="300" dirty="0" err="1" smtClean="0">
                <a:solidFill>
                  <a:schemeClr val="tx1"/>
                </a:solidFill>
                <a:latin typeface="Maiandra GD" pitchFamily="34" charset="0"/>
              </a:rPr>
              <a:t>book</a:t>
            </a:r>
            <a:endParaRPr lang="de-DE" sz="3600" i="0" spc="300" dirty="0">
              <a:solidFill>
                <a:schemeClr val="tx1"/>
              </a:solidFill>
              <a:latin typeface="Maiandra GD" pitchFamily="34" charset="0"/>
            </a:endParaRPr>
          </a:p>
        </p:txBody>
      </p:sp>
      <p:pic>
        <p:nvPicPr>
          <p:cNvPr id="11" name="Grafik 10" descr="buch-grün-trans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7678" y="332656"/>
            <a:ext cx="1099059" cy="720080"/>
          </a:xfrm>
          <a:prstGeom prst="rect">
            <a:avLst/>
          </a:prstGeom>
        </p:spPr>
      </p:pic>
      <p:pic>
        <p:nvPicPr>
          <p:cNvPr id="12" name="Grafik 11" descr="vb-3-trans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12160" y="764704"/>
            <a:ext cx="2736303" cy="35523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066130"/>
          </a:xfrm>
        </p:spPr>
        <p:txBody>
          <a:bodyPr/>
          <a:lstStyle>
            <a:lvl1pPr algn="l">
              <a:defRPr sz="6000"/>
            </a:lvl1pPr>
          </a:lstStyle>
          <a:p>
            <a:r>
              <a:rPr lang="de-DE" sz="6000" b="1" dirty="0" smtClean="0">
                <a:solidFill>
                  <a:srgbClr val="00B050"/>
                </a:solidFill>
                <a:latin typeface="Maiandra GD" pitchFamily="34" charset="0"/>
                <a:cs typeface="Miriam" pitchFamily="34" charset="-79"/>
              </a:rPr>
              <a:t>          </a:t>
            </a:r>
            <a:r>
              <a:rPr lang="de-DE" sz="6000" b="1" dirty="0" err="1" smtClean="0">
                <a:solidFill>
                  <a:srgbClr val="00B050"/>
                </a:solidFill>
                <a:latin typeface="Maiandra GD" pitchFamily="34" charset="0"/>
                <a:cs typeface="Miriam" pitchFamily="34" charset="-79"/>
              </a:rPr>
              <a:t>VEES</a:t>
            </a:r>
            <a:r>
              <a:rPr lang="de-DE" b="1" i="1" dirty="0" err="1" smtClean="0"/>
              <a:t>book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D6BA-D4CC-4F1E-BA77-9A0E95300047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 descr="buch-grün-tran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1529549" cy="1008112"/>
          </a:xfrm>
          <a:prstGeom prst="rect">
            <a:avLst/>
          </a:prstGeom>
        </p:spPr>
      </p:pic>
      <p:pic>
        <p:nvPicPr>
          <p:cNvPr id="9" name="Grafik 8" descr="vees-gesch-buch-trans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28184" y="908720"/>
            <a:ext cx="2519177" cy="2286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066130"/>
          </a:xfrm>
        </p:spPr>
        <p:txBody>
          <a:bodyPr/>
          <a:lstStyle>
            <a:lvl1pPr algn="l">
              <a:defRPr sz="6000"/>
            </a:lvl1pPr>
          </a:lstStyle>
          <a:p>
            <a:r>
              <a:rPr lang="de-DE" sz="6000" b="1" dirty="0" smtClean="0">
                <a:solidFill>
                  <a:srgbClr val="00B050"/>
                </a:solidFill>
                <a:latin typeface="Maiandra GD" pitchFamily="34" charset="0"/>
                <a:cs typeface="Miriam" pitchFamily="34" charset="-79"/>
              </a:rPr>
              <a:t>          </a:t>
            </a:r>
            <a:r>
              <a:rPr lang="de-DE" sz="6000" b="1" dirty="0" err="1" smtClean="0">
                <a:solidFill>
                  <a:srgbClr val="00B050"/>
                </a:solidFill>
                <a:latin typeface="Maiandra GD" pitchFamily="34" charset="0"/>
                <a:cs typeface="Miriam" pitchFamily="34" charset="-79"/>
              </a:rPr>
              <a:t>VEES</a:t>
            </a:r>
            <a:r>
              <a:rPr lang="de-DE" b="1" i="1" dirty="0" err="1" smtClean="0"/>
              <a:t>book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DCA5-2928-408D-A14F-2CCE92A78A7D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 descr="buch-grün-tran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1529549" cy="1008112"/>
          </a:xfrm>
          <a:prstGeom prst="rect">
            <a:avLst/>
          </a:prstGeom>
        </p:spPr>
      </p:pic>
      <p:pic>
        <p:nvPicPr>
          <p:cNvPr id="9" name="Grafik 8" descr="vees-gesch-buch-trans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28184" y="908720"/>
            <a:ext cx="2519177" cy="2286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DA291-EBE2-4ECD-99BA-0F2D11E5C3AC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7C8C-A12D-4B3C-B719-8398033FE361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B1E4-1F7A-45A7-B3CF-C6B46F8932FB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F568-C343-486A-8863-F3C2A99D56BA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9E2B-0970-4DFC-8FAE-6DA075B22C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73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slow" advClick="0" advTm="10000"/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CFB23-84D4-4864-8C83-6E9D481404AA}" type="datetime1">
              <a:rPr lang="de-DE" smtClean="0"/>
              <a:pPr/>
              <a:t>27.04.2018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De Veeser Möhl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24959-4F01-43D9-8AC3-33D094467F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10000"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9" name="Grafik 8" descr="vb-3-tran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789040"/>
            <a:ext cx="3240359" cy="42066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123728" y="2204864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 err="1" smtClean="0">
                <a:solidFill>
                  <a:srgbClr val="00642D"/>
                </a:solidFill>
                <a:latin typeface="Maiandra GD" pitchFamily="34" charset="0"/>
              </a:rPr>
              <a:t>VEES</a:t>
            </a:r>
            <a:r>
              <a:rPr lang="de-DE" sz="7200" b="1" dirty="0" err="1" smtClean="0">
                <a:latin typeface="Maiandra GD" pitchFamily="34" charset="0"/>
              </a:rPr>
              <a:t>book</a:t>
            </a:r>
            <a:endParaRPr lang="de-DE" sz="7200" b="1" dirty="0">
              <a:latin typeface="Maiandra GD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63888" y="45811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präsentiert</a:t>
            </a:r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22" name="Picture 2" descr="F:\VEESbook-G\8-Die Mühle\Dokumente, Bilder v. Leinroth\mühle-10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1196752"/>
            <a:ext cx="6898355" cy="5112568"/>
          </a:xfrm>
          <a:prstGeom prst="rect">
            <a:avLst/>
          </a:prstGeo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mühle-01.T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25626" y="1124744"/>
            <a:ext cx="3916425" cy="5271438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55976" y="2348880"/>
            <a:ext cx="4402832" cy="4320480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de-DE" dirty="0" smtClean="0"/>
              <a:t>	</a:t>
            </a:r>
            <a:r>
              <a:rPr lang="de-DE" sz="1800" dirty="0" smtClean="0"/>
              <a:t>1903 verstirbt </a:t>
            </a:r>
            <a:r>
              <a:rPr lang="de-DE" sz="1800" dirty="0"/>
              <a:t>Hermann Müller I; seine Frau </a:t>
            </a:r>
            <a:r>
              <a:rPr lang="de-DE" sz="1800" dirty="0" smtClean="0"/>
              <a:t>Marie, </a:t>
            </a:r>
            <a:r>
              <a:rPr lang="de-DE" sz="1800" dirty="0"/>
              <a:t>geborene Röhrs aus </a:t>
            </a:r>
            <a:r>
              <a:rPr lang="de-DE" sz="1800" dirty="0" smtClean="0"/>
              <a:t>Rotenburg, führt </a:t>
            </a:r>
            <a:r>
              <a:rPr lang="de-DE" sz="1800" dirty="0"/>
              <a:t>den Betrieb </a:t>
            </a:r>
            <a:r>
              <a:rPr lang="de-DE" sz="1800" dirty="0" smtClean="0"/>
              <a:t>fort. </a:t>
            </a:r>
            <a:br>
              <a:rPr lang="de-DE" sz="1800" dirty="0" smtClean="0"/>
            </a:br>
            <a:r>
              <a:rPr lang="de-DE" sz="1800" dirty="0" smtClean="0"/>
              <a:t>Sie wird tatkräftig unterstützt vom Müllergesellen </a:t>
            </a:r>
            <a:r>
              <a:rPr lang="de-DE" sz="1800" dirty="0"/>
              <a:t>Carl </a:t>
            </a:r>
            <a:r>
              <a:rPr lang="de-DE" sz="1800" dirty="0" err="1" smtClean="0"/>
              <a:t>Tobeck</a:t>
            </a:r>
            <a:r>
              <a:rPr lang="de-DE" sz="1800" dirty="0" smtClean="0"/>
              <a:t>. </a:t>
            </a:r>
            <a:r>
              <a:rPr lang="de-DE" sz="1800" dirty="0" smtClean="0"/>
              <a:t/>
            </a:r>
            <a:br>
              <a:rPr lang="de-DE" sz="1800" dirty="0" smtClean="0"/>
            </a:br>
            <a:endParaRPr lang="de-DE" sz="1800" dirty="0" smtClean="0"/>
          </a:p>
          <a:p>
            <a:pPr lvl="1">
              <a:buNone/>
            </a:pPr>
            <a:r>
              <a:rPr lang="de-DE" sz="1800" dirty="0" smtClean="0"/>
              <a:t>	Carl </a:t>
            </a:r>
            <a:r>
              <a:rPr lang="de-DE" sz="1800" dirty="0" err="1"/>
              <a:t>Tobeck</a:t>
            </a:r>
            <a:r>
              <a:rPr lang="de-DE" sz="1800" dirty="0"/>
              <a:t> heiratet Johanne Müller (Tochter von Hermann Müller I) und führt mit ihr einen Gemischtwarenladen in Westervesede - (heute: Mitteldorf 71)</a:t>
            </a:r>
          </a:p>
          <a:p>
            <a:pPr lvl="1">
              <a:buNone/>
            </a:pPr>
            <a:endParaRPr lang="de-DE" sz="1800" dirty="0"/>
          </a:p>
          <a:p>
            <a:pPr lvl="1">
              <a:buNone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Muehle-Westervesede-vor-19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10981" y="1196752"/>
            <a:ext cx="6195405" cy="4104456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5229200"/>
            <a:ext cx="8287072" cy="96897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sz="1800" dirty="0" smtClean="0"/>
              <a:t>1913 übernimmt </a:t>
            </a:r>
            <a:r>
              <a:rPr lang="de-DE" sz="1800" dirty="0"/>
              <a:t>Sohn Hermann Müller II den </a:t>
            </a:r>
            <a:r>
              <a:rPr lang="de-DE" sz="1800" dirty="0" smtClean="0"/>
              <a:t>Mühlenbetrieb</a:t>
            </a:r>
          </a:p>
          <a:p>
            <a:pPr>
              <a:buNone/>
            </a:pPr>
            <a:r>
              <a:rPr lang="de-DE" dirty="0" smtClean="0"/>
              <a:t>	</a:t>
            </a:r>
            <a:r>
              <a:rPr lang="de-DE" sz="1600" dirty="0" smtClean="0"/>
              <a:t>(Er ist verheiratet </a:t>
            </a:r>
            <a:r>
              <a:rPr lang="de-DE" sz="1600" dirty="0"/>
              <a:t>mit Minna </a:t>
            </a:r>
            <a:r>
              <a:rPr lang="de-DE" sz="1600" dirty="0" err="1"/>
              <a:t>Riebesehl</a:t>
            </a:r>
            <a:r>
              <a:rPr lang="de-DE" sz="1600" dirty="0"/>
              <a:t> aus </a:t>
            </a:r>
            <a:r>
              <a:rPr lang="de-DE" sz="1600" dirty="0" err="1" smtClean="0"/>
              <a:t>Deepen</a:t>
            </a:r>
            <a:r>
              <a:rPr lang="de-DE" sz="1600" dirty="0" smtClean="0"/>
              <a:t>)</a:t>
            </a:r>
            <a:endParaRPr lang="de-DE" sz="1600" dirty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wv00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196752"/>
            <a:ext cx="2736304" cy="3881302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32040" y="5013176"/>
            <a:ext cx="4038600" cy="14401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sz="1900" dirty="0" smtClean="0"/>
              <a:t>Am </a:t>
            </a:r>
            <a:r>
              <a:rPr lang="de-DE" sz="1900" dirty="0"/>
              <a:t>22.03.1946 </a:t>
            </a:r>
            <a:r>
              <a:rPr lang="de-DE" sz="1900" dirty="0" smtClean="0"/>
              <a:t>verliert die Mühle bei einem starken Sturm ihre Flügel.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>
              <a:buNone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  <p:pic>
        <p:nvPicPr>
          <p:cNvPr id="1026" name="Picture 2" descr="F:\VEESbook-G\8-Die Mühle\Dokumente, Bilder v. Leinroth\mühle-0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4783640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  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8207375" cy="153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39552" y="285293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der </a:t>
            </a:r>
            <a:r>
              <a:rPr lang="de-DE" dirty="0" err="1" smtClean="0"/>
              <a:t>Westerveseder</a:t>
            </a:r>
            <a:r>
              <a:rPr lang="de-DE" dirty="0" smtClean="0"/>
              <a:t> Schulchronik heißt es hierzu:</a:t>
            </a:r>
            <a:endParaRPr lang="de-DE" dirty="0"/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9552" y="4221088"/>
            <a:ext cx="4038600" cy="1977083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sz="1800" dirty="0" smtClean="0"/>
              <a:t>Danach wird </a:t>
            </a:r>
            <a:r>
              <a:rPr lang="de-DE" sz="1800" dirty="0"/>
              <a:t>die Windmühle – wie auch schon vorher die </a:t>
            </a:r>
            <a:r>
              <a:rPr lang="de-DE" sz="1800" dirty="0" smtClean="0"/>
              <a:t>ehemalige Dampfmühle </a:t>
            </a:r>
            <a:r>
              <a:rPr lang="de-DE" sz="1800" dirty="0"/>
              <a:t>– von einem Elektromotor angetrieben.</a:t>
            </a:r>
          </a:p>
          <a:p>
            <a:pPr>
              <a:buNone/>
            </a:pPr>
            <a:endParaRPr lang="de-DE" dirty="0"/>
          </a:p>
        </p:txBody>
      </p:sp>
      <p:pic>
        <p:nvPicPr>
          <p:cNvPr id="7" name="Inhaltsplatzhalter 6" descr="W-Mühle E-Moto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213945"/>
            <a:ext cx="3754085" cy="5182958"/>
          </a:xfr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mühle-07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4542260" cy="3163360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8024" y="3212976"/>
            <a:ext cx="3966592" cy="190507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de-DE" dirty="0" smtClean="0"/>
              <a:t>	</a:t>
            </a:r>
          </a:p>
          <a:p>
            <a:pPr>
              <a:buNone/>
            </a:pPr>
            <a:r>
              <a:rPr lang="de-DE" dirty="0"/>
              <a:t>	</a:t>
            </a:r>
            <a:r>
              <a:rPr lang="de-DE" sz="1900" dirty="0" smtClean="0"/>
              <a:t>1947 </a:t>
            </a:r>
            <a:r>
              <a:rPr lang="de-DE" sz="1900" dirty="0"/>
              <a:t>heiratet der Sohn Hermann Müller III Marie </a:t>
            </a:r>
            <a:r>
              <a:rPr lang="de-DE" sz="1900" dirty="0" err="1"/>
              <a:t>Wichern</a:t>
            </a:r>
            <a:r>
              <a:rPr lang="de-DE" sz="1900" dirty="0"/>
              <a:t>; </a:t>
            </a:r>
            <a:r>
              <a:rPr lang="de-DE" sz="1900" dirty="0" smtClean="0"/>
              <a:t/>
            </a:r>
            <a:br>
              <a:rPr lang="de-DE" sz="1900" dirty="0" smtClean="0"/>
            </a:br>
            <a:r>
              <a:rPr lang="de-DE" sz="1900" dirty="0" smtClean="0"/>
              <a:t>deren </a:t>
            </a:r>
            <a:r>
              <a:rPr lang="de-DE" sz="1900" dirty="0"/>
              <a:t>Sohn Hermann Müller IV </a:t>
            </a:r>
            <a:r>
              <a:rPr lang="de-DE" sz="1900" dirty="0" smtClean="0"/>
              <a:t>wird </a:t>
            </a:r>
            <a:r>
              <a:rPr lang="de-DE" sz="1900" dirty="0"/>
              <a:t>1948 </a:t>
            </a:r>
            <a:r>
              <a:rPr lang="de-DE" sz="1900" dirty="0" smtClean="0"/>
              <a:t>geboren und übernimmt später den Betrieb.</a:t>
            </a:r>
            <a:endParaRPr lang="de-DE" sz="1900" dirty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99592" y="530120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Getreideanlieferung</a:t>
            </a:r>
            <a:endParaRPr lang="de-DE" dirty="0"/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Inhaltsplatzhalter 4" descr="Chr.Westv. Mühle Geselle Schröder, 19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6192688" cy="4100844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403648" y="566124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vielen noch bekannte „Schröder“ bei der Arbeit</a:t>
            </a:r>
            <a:br>
              <a:rPr lang="de-DE" dirty="0" smtClean="0"/>
            </a:br>
            <a:r>
              <a:rPr lang="de-DE" dirty="0" smtClean="0"/>
              <a:t>(1960)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1746" name="Picture 2" descr="F:\VEESbook-G\8-Die Mühle\Dokumente, Bilder v. Leinroth\mühle-1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7316" y="1412776"/>
            <a:ext cx="3947481" cy="4536504"/>
          </a:xfrm>
          <a:prstGeom prst="rect">
            <a:avLst/>
          </a:prstGeo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  <p:pic>
        <p:nvPicPr>
          <p:cNvPr id="8" name="Grafik 7" descr="Scannen000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12776"/>
            <a:ext cx="2880320" cy="457080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55776" y="60212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 paar Bilder aus vergangener Zeit</a:t>
            </a:r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Scannen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4500500" cy="3240360"/>
          </a:xfrm>
        </p:spPr>
      </p:pic>
      <p:pic>
        <p:nvPicPr>
          <p:cNvPr id="8" name="Inhaltsplatzhalter 7" descr="Scannen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700808"/>
            <a:ext cx="2924356" cy="471328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  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755576" y="53732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Müllers</a:t>
            </a:r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z="6000" b="1" dirty="0" smtClean="0">
                <a:solidFill>
                  <a:srgbClr val="00B050"/>
                </a:solidFill>
                <a:latin typeface="Maiandra GD" pitchFamily="34" charset="0"/>
                <a:cs typeface="Miriam" pitchFamily="34" charset="-79"/>
              </a:rPr>
              <a:t>           </a:t>
            </a:r>
            <a:endParaRPr lang="de-DE" b="1" i="1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755576" y="1600200"/>
            <a:ext cx="793122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b="1" dirty="0" smtClean="0">
              <a:solidFill>
                <a:srgbClr val="00B050"/>
              </a:solidFill>
              <a:latin typeface="Comic Sans MS" pitchFamily="66" charset="0"/>
              <a:cs typeface="Miriam" pitchFamily="34" charset="-79"/>
            </a:endParaRPr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8219256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b="1" i="1" dirty="0"/>
          </a:p>
          <a:p>
            <a:pPr algn="ctr">
              <a:buNone/>
            </a:pPr>
            <a:r>
              <a:rPr lang="de-DE" dirty="0" smtClean="0">
                <a:latin typeface="Comic Sans MS" pitchFamily="66" charset="0"/>
              </a:rPr>
              <a:t>präsentiert</a:t>
            </a:r>
          </a:p>
          <a:p>
            <a:pPr algn="ctr">
              <a:buNone/>
            </a:pPr>
            <a:endParaRPr lang="de-DE" dirty="0">
              <a:latin typeface="Comic Sans MS" pitchFamily="66" charset="0"/>
            </a:endParaRPr>
          </a:p>
          <a:p>
            <a:pPr>
              <a:buNone/>
            </a:pPr>
            <a:endParaRPr lang="de-DE" dirty="0" smtClean="0">
              <a:latin typeface="Comic Sans MS" pitchFamily="66" charset="0"/>
            </a:endParaRPr>
          </a:p>
          <a:p>
            <a:pPr>
              <a:buNone/>
            </a:pPr>
            <a:endParaRPr lang="de-DE" b="1" i="1" dirty="0" smtClean="0"/>
          </a:p>
          <a:p>
            <a:pPr>
              <a:buNone/>
            </a:pP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724128" y="3645023"/>
            <a:ext cx="1133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de-DE" dirty="0" smtClean="0">
              <a:latin typeface="Comic Sans MS" pitchFamily="66" charset="0"/>
            </a:endParaRPr>
          </a:p>
          <a:p>
            <a:pPr algn="ctr">
              <a:buNone/>
            </a:pPr>
            <a:endParaRPr lang="de-DE" dirty="0">
              <a:latin typeface="Comic Sans MS" pitchFamily="66" charset="0"/>
            </a:endParaRPr>
          </a:p>
          <a:p>
            <a:pPr algn="ctr">
              <a:buNone/>
            </a:pPr>
            <a:endParaRPr lang="de-DE" dirty="0" smtClean="0"/>
          </a:p>
        </p:txBody>
      </p:sp>
      <p:pic>
        <p:nvPicPr>
          <p:cNvPr id="27650" name="Picture 2" descr="F:\VEESbook-G\8-Die Mühle\Bilder v. Rutzen\W-Möhl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4644008" y="2060848"/>
            <a:ext cx="4248472" cy="3600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sz="2100" dirty="0" smtClean="0"/>
              <a:t>1985 verstirbt Hermann Müller IV – der letzte Müller auf der Mühle in </a:t>
            </a:r>
            <a:r>
              <a:rPr lang="de-DE" sz="2100" dirty="0" err="1" smtClean="0"/>
              <a:t>Westervesede</a:t>
            </a:r>
            <a:r>
              <a:rPr lang="de-DE" sz="2100" dirty="0" smtClean="0"/>
              <a:t>. </a:t>
            </a:r>
          </a:p>
          <a:p>
            <a:pPr>
              <a:buNone/>
            </a:pPr>
            <a:endParaRPr lang="de-DE" sz="2100" dirty="0" smtClean="0"/>
          </a:p>
          <a:p>
            <a:pPr>
              <a:buNone/>
            </a:pPr>
            <a:r>
              <a:rPr lang="de-DE" sz="2100" dirty="0" smtClean="0"/>
              <a:t>	Er ist unverheiratet und hat keine Nachkommen, die den Betrieb weiterführen könnten. </a:t>
            </a:r>
          </a:p>
          <a:p>
            <a:pPr>
              <a:buNone/>
            </a:pPr>
            <a:endParaRPr lang="de-DE" sz="2100" dirty="0" smtClean="0"/>
          </a:p>
          <a:p>
            <a:pPr>
              <a:buNone/>
            </a:pPr>
            <a:r>
              <a:rPr lang="de-DE" sz="2100" dirty="0" smtClean="0"/>
              <a:t>	Die kleinen, örtlichen Mühlen haben es zudem schwer, im Wettbewerb mit den großen Industriemühlen mitzuhalten.</a:t>
            </a:r>
          </a:p>
          <a:p>
            <a:pPr>
              <a:buNone/>
            </a:pPr>
            <a:endParaRPr lang="de-DE" sz="1800" dirty="0" smtClean="0"/>
          </a:p>
          <a:p>
            <a:pPr>
              <a:buNone/>
            </a:pPr>
            <a:r>
              <a:rPr lang="de-DE" sz="1800" dirty="0" smtClean="0"/>
              <a:t>	</a:t>
            </a:r>
            <a:r>
              <a:rPr lang="de-DE" sz="2100" dirty="0" smtClean="0"/>
              <a:t>Der Mühlenbetrieb wird eingestellt</a:t>
            </a:r>
            <a:r>
              <a:rPr lang="de-DE" sz="1800" dirty="0" smtClean="0"/>
              <a:t>. </a:t>
            </a:r>
            <a:endParaRPr lang="de-DE" sz="1800" dirty="0"/>
          </a:p>
        </p:txBody>
      </p:sp>
      <p:pic>
        <p:nvPicPr>
          <p:cNvPr id="7" name="Inhaltsplatzhalter 6" descr="P103027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4320480" cy="324036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20110613 Veeser Möhl Mühlentag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07923" cy="698094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  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9" descr="20110613 Veeser Möhl Mühlentag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00419" cy="6858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de-DE" sz="6000" b="1" dirty="0" smtClean="0">
                <a:solidFill>
                  <a:srgbClr val="00B050"/>
                </a:solidFill>
                <a:latin typeface="Maiandra GD" pitchFamily="34" charset="0"/>
                <a:cs typeface="Miriam" pitchFamily="34" charset="-79"/>
              </a:rPr>
              <a:t>           </a:t>
            </a:r>
            <a:endParaRPr lang="de-DE" b="1" i="1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4294967295"/>
          </p:nvPr>
        </p:nvSpPr>
        <p:spPr>
          <a:xfrm>
            <a:off x="1212850" y="1556792"/>
            <a:ext cx="793115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b="1" dirty="0" smtClean="0">
              <a:solidFill>
                <a:srgbClr val="00B050"/>
              </a:solidFill>
              <a:latin typeface="Comic Sans MS" pitchFamily="66" charset="0"/>
              <a:cs typeface="Miriam" pitchFamily="34" charset="-79"/>
            </a:endParaRPr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4294967295"/>
          </p:nvPr>
        </p:nvSpPr>
        <p:spPr>
          <a:xfrm>
            <a:off x="0" y="1412875"/>
            <a:ext cx="8218488" cy="47132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b="1" i="1" dirty="0"/>
          </a:p>
          <a:p>
            <a:pPr algn="ctr">
              <a:buNone/>
            </a:pPr>
            <a:endParaRPr lang="de-DE" dirty="0">
              <a:latin typeface="Comic Sans MS" pitchFamily="66" charset="0"/>
            </a:endParaRPr>
          </a:p>
          <a:p>
            <a:pPr>
              <a:buNone/>
            </a:pPr>
            <a:endParaRPr lang="de-DE" dirty="0" smtClean="0">
              <a:latin typeface="Comic Sans MS" pitchFamily="66" charset="0"/>
            </a:endParaRPr>
          </a:p>
          <a:p>
            <a:pPr>
              <a:buNone/>
            </a:pPr>
            <a:endParaRPr lang="de-DE" b="1" i="1" dirty="0" smtClean="0"/>
          </a:p>
          <a:p>
            <a:pPr>
              <a:buNone/>
            </a:pP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724128" y="3645023"/>
            <a:ext cx="1133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de-DE" dirty="0" smtClean="0">
              <a:latin typeface="Comic Sans MS" pitchFamily="66" charset="0"/>
            </a:endParaRPr>
          </a:p>
          <a:p>
            <a:pPr algn="ctr">
              <a:buNone/>
            </a:pPr>
            <a:endParaRPr lang="de-DE" dirty="0">
              <a:latin typeface="Comic Sans MS" pitchFamily="66" charset="0"/>
            </a:endParaRPr>
          </a:p>
          <a:p>
            <a:pPr algn="ctr">
              <a:buNone/>
            </a:pPr>
            <a:endParaRPr lang="de-DE" dirty="0" smtClean="0"/>
          </a:p>
        </p:txBody>
      </p:sp>
      <p:sp>
        <p:nvSpPr>
          <p:cNvPr id="7" name="Rechteck 6"/>
          <p:cNvSpPr/>
          <p:nvPr/>
        </p:nvSpPr>
        <p:spPr>
          <a:xfrm>
            <a:off x="1691680" y="2852936"/>
            <a:ext cx="5688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Miriam" pitchFamily="34" charset="-79"/>
              </a:rPr>
              <a:t>VEES</a:t>
            </a:r>
            <a:r>
              <a:rPr lang="de-DE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book</a:t>
            </a:r>
            <a:endParaRPr lang="de-DE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835696" y="544522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www.veesbook.net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3203848" y="2564904"/>
            <a:ext cx="2272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DE" dirty="0" smtClean="0"/>
              <a:t>wurde präsentiert von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403648" y="170080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„De </a:t>
            </a:r>
            <a:r>
              <a:rPr lang="de-DE" sz="3200" b="1" dirty="0" err="1" smtClean="0"/>
              <a:t>Veeser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Möhl</a:t>
            </a:r>
            <a:r>
              <a:rPr lang="de-DE" sz="3200" b="1" dirty="0" smtClean="0"/>
              <a:t>“</a:t>
            </a:r>
            <a:endParaRPr lang="de-DE" sz="3200" b="1" dirty="0"/>
          </a:p>
        </p:txBody>
      </p:sp>
      <p:pic>
        <p:nvPicPr>
          <p:cNvPr id="15" name="Grafik 14" descr="vees-gesch-buch-trans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509120"/>
            <a:ext cx="7308344" cy="576064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499992" y="6021288"/>
            <a:ext cx="4644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Fotos:  </a:t>
            </a:r>
            <a:r>
              <a:rPr lang="de-DE" sz="1400" dirty="0" err="1" smtClean="0"/>
              <a:t>Rutzen</a:t>
            </a:r>
            <a:r>
              <a:rPr lang="de-DE" sz="1400" dirty="0" smtClean="0"/>
              <a:t>,  R. Bassen,  Chr. </a:t>
            </a:r>
            <a:r>
              <a:rPr lang="de-DE" sz="1400" dirty="0" err="1" smtClean="0"/>
              <a:t>Leinroth</a:t>
            </a:r>
            <a:r>
              <a:rPr lang="de-DE" sz="1400" dirty="0" smtClean="0"/>
              <a:t>, A.-W. </a:t>
            </a:r>
            <a:r>
              <a:rPr lang="de-DE" sz="1400" dirty="0" err="1" smtClean="0"/>
              <a:t>Leverenz</a:t>
            </a:r>
            <a:r>
              <a:rPr lang="de-DE" sz="1400" dirty="0" smtClean="0"/>
              <a:t>, </a:t>
            </a:r>
            <a:endParaRPr lang="de-DE" sz="1400" dirty="0"/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z="6000" b="1" dirty="0" smtClean="0">
                <a:solidFill>
                  <a:srgbClr val="00B050"/>
                </a:solidFill>
                <a:latin typeface="Maiandra GD" pitchFamily="34" charset="0"/>
                <a:cs typeface="Miriam" pitchFamily="34" charset="-79"/>
              </a:rPr>
              <a:t>           </a:t>
            </a:r>
            <a:endParaRPr lang="de-DE" b="1" i="1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755576" y="1600200"/>
            <a:ext cx="793122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b="1" dirty="0" smtClean="0">
              <a:solidFill>
                <a:srgbClr val="00B050"/>
              </a:solidFill>
              <a:latin typeface="Comic Sans MS" pitchFamily="66" charset="0"/>
              <a:cs typeface="Miriam" pitchFamily="34" charset="-79"/>
            </a:endParaRPr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8219256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b="1" i="1" dirty="0"/>
          </a:p>
          <a:p>
            <a:pPr algn="ctr">
              <a:buNone/>
            </a:pPr>
            <a:endParaRPr lang="de-DE" dirty="0">
              <a:latin typeface="Comic Sans MS" pitchFamily="66" charset="0"/>
            </a:endParaRPr>
          </a:p>
          <a:p>
            <a:pPr>
              <a:buNone/>
            </a:pPr>
            <a:endParaRPr lang="de-DE" dirty="0" smtClean="0">
              <a:latin typeface="Comic Sans MS" pitchFamily="66" charset="0"/>
            </a:endParaRPr>
          </a:p>
          <a:p>
            <a:pPr>
              <a:buNone/>
            </a:pPr>
            <a:endParaRPr lang="de-DE" b="1" i="1" dirty="0" smtClean="0"/>
          </a:p>
          <a:p>
            <a:pPr>
              <a:buNone/>
            </a:pP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724128" y="3645023"/>
            <a:ext cx="1133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de-DE" dirty="0" smtClean="0">
              <a:latin typeface="Comic Sans MS" pitchFamily="66" charset="0"/>
            </a:endParaRPr>
          </a:p>
          <a:p>
            <a:pPr algn="ctr">
              <a:buNone/>
            </a:pPr>
            <a:endParaRPr lang="de-DE" dirty="0">
              <a:latin typeface="Comic Sans MS" pitchFamily="66" charset="0"/>
            </a:endParaRPr>
          </a:p>
          <a:p>
            <a:pPr algn="ctr">
              <a:buNone/>
            </a:pPr>
            <a:endParaRPr lang="de-DE" dirty="0" smtClean="0"/>
          </a:p>
        </p:txBody>
      </p:sp>
      <p:pic>
        <p:nvPicPr>
          <p:cNvPr id="27650" name="Picture 2" descr="F:\VEESbook-G\8-Die Mühle\Bilder v. Rutzen\W-Möhl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" y="0"/>
            <a:ext cx="9144062" cy="6858000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331640" y="126876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smtClean="0"/>
              <a:t>„De </a:t>
            </a:r>
            <a:r>
              <a:rPr lang="de-DE" sz="5400" dirty="0" err="1" smtClean="0"/>
              <a:t>Veeser</a:t>
            </a:r>
            <a:r>
              <a:rPr lang="de-DE" sz="5400" dirty="0" smtClean="0"/>
              <a:t> </a:t>
            </a:r>
            <a:r>
              <a:rPr lang="de-DE" sz="5400" dirty="0" err="1" smtClean="0"/>
              <a:t>Möhl</a:t>
            </a:r>
            <a:r>
              <a:rPr lang="de-DE" sz="5400" dirty="0" smtClean="0"/>
              <a:t>“</a:t>
            </a:r>
            <a:endParaRPr lang="de-DE" sz="540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mühle-16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3021866" cy="5256888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sz="3600" dirty="0" smtClean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923928" y="1916832"/>
            <a:ext cx="496855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/>
            <a:r>
              <a:rPr lang="de-DE" sz="2800" dirty="0" smtClean="0"/>
              <a:t>	</a:t>
            </a:r>
          </a:p>
          <a:p>
            <a:pPr marL="400050" indent="-400050" algn="ctr"/>
            <a:r>
              <a:rPr lang="de-DE" sz="2800" b="1" dirty="0" smtClean="0"/>
              <a:t>Die Geschichte</a:t>
            </a:r>
            <a:br>
              <a:rPr lang="de-DE" sz="2800" b="1" dirty="0" smtClean="0"/>
            </a:br>
            <a:r>
              <a:rPr lang="de-DE" sz="2800" b="1" dirty="0" smtClean="0"/>
              <a:t> </a:t>
            </a:r>
            <a:br>
              <a:rPr lang="de-DE" sz="2800" b="1" dirty="0" smtClean="0"/>
            </a:br>
            <a:r>
              <a:rPr lang="de-DE" sz="4000" b="1" dirty="0" smtClean="0"/>
              <a:t>der </a:t>
            </a:r>
            <a:r>
              <a:rPr lang="de-DE" sz="4000" b="1" dirty="0" err="1" smtClean="0"/>
              <a:t>Veeser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Möhl</a:t>
            </a:r>
            <a:endParaRPr lang="de-DE" sz="4000" b="1" dirty="0" smtClean="0"/>
          </a:p>
          <a:p>
            <a:pPr marL="400050" indent="-400050" algn="ctr"/>
            <a:r>
              <a:rPr lang="de-DE" sz="2800" b="1" dirty="0" smtClean="0"/>
              <a:t/>
            </a:r>
            <a:br>
              <a:rPr lang="de-DE" sz="2800" b="1" dirty="0" smtClean="0"/>
            </a:br>
            <a:r>
              <a:rPr lang="de-DE" sz="2800" b="1" dirty="0" smtClean="0"/>
              <a:t>und</a:t>
            </a:r>
            <a:br>
              <a:rPr lang="de-DE" sz="2800" b="1" dirty="0" smtClean="0"/>
            </a:br>
            <a:endParaRPr lang="de-DE" sz="2800" b="1" dirty="0" smtClean="0"/>
          </a:p>
          <a:p>
            <a:pPr marL="400050" indent="-400050" algn="ctr"/>
            <a:r>
              <a:rPr lang="de-DE" sz="2800" b="1" dirty="0" smtClean="0"/>
              <a:t>Ihre Nutzung heute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8" name="Inhaltsplatzhalter 7" descr="1874-mühle-14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94687"/>
            <a:ext cx="3456384" cy="4931476"/>
          </a:xfrm>
        </p:spPr>
      </p:pic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355976" y="3645024"/>
            <a:ext cx="4402832" cy="2376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dirty="0" smtClean="0"/>
              <a:t>	</a:t>
            </a:r>
            <a:br>
              <a:rPr lang="de-DE" dirty="0" smtClean="0"/>
            </a:br>
            <a:r>
              <a:rPr lang="de-DE" sz="1800" dirty="0" smtClean="0"/>
              <a:t>Die </a:t>
            </a:r>
            <a:r>
              <a:rPr lang="de-DE" sz="1800" dirty="0"/>
              <a:t>Geschichte der </a:t>
            </a:r>
            <a:r>
              <a:rPr lang="de-DE" sz="1800" dirty="0" err="1"/>
              <a:t>Veeser</a:t>
            </a:r>
            <a:r>
              <a:rPr lang="de-DE" sz="1800" dirty="0"/>
              <a:t> Windmühle beginnt am 18.03.1874 als der Windmühlenbauer </a:t>
            </a:r>
            <a:r>
              <a:rPr lang="de-DE" sz="1800" dirty="0" err="1"/>
              <a:t>Masemann</a:t>
            </a:r>
            <a:r>
              <a:rPr lang="de-DE" sz="1800" dirty="0"/>
              <a:t> aus Baden </a:t>
            </a:r>
            <a:r>
              <a:rPr lang="de-DE" sz="1800" dirty="0" smtClean="0"/>
              <a:t>(b. Achim) </a:t>
            </a:r>
            <a:r>
              <a:rPr lang="de-DE" sz="1800" dirty="0"/>
              <a:t>von Ziems eine Grundstück erwirbt, um darauf eine Mühle zu errichten</a:t>
            </a:r>
            <a:r>
              <a:rPr lang="de-DE" sz="1800" dirty="0" smtClean="0"/>
              <a:t>.</a:t>
            </a:r>
            <a:endParaRPr lang="de-DE" sz="18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mühle-09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111347"/>
            <a:ext cx="3960440" cy="5341989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1880-mühle-15-a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9" y="1203540"/>
            <a:ext cx="3439594" cy="4922623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11960" y="5013176"/>
            <a:ext cx="4474840" cy="11129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sz="1800" dirty="0" smtClean="0"/>
              <a:t>Am 27.10.1880 verkauft er die fertig erstellte Mühle an den Müller Hermann Müller aus </a:t>
            </a:r>
            <a:r>
              <a:rPr lang="de-DE" sz="1800" dirty="0" err="1" smtClean="0"/>
              <a:t>Morsum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	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	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  <p:pic>
        <p:nvPicPr>
          <p:cNvPr id="10" name="Grafik 9" descr="wv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547" y="1124744"/>
            <a:ext cx="3281589" cy="5246207"/>
          </a:xfrm>
          <a:prstGeom prst="rect">
            <a:avLst/>
          </a:prstGeom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wv0019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28933"/>
            <a:ext cx="3600400" cy="5060740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11960" y="4653136"/>
            <a:ext cx="4474840" cy="14730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dirty="0" smtClean="0"/>
              <a:t>	</a:t>
            </a:r>
            <a:r>
              <a:rPr lang="de-DE" sz="1800" dirty="0" smtClean="0"/>
              <a:t>Hermann Müller I baut bereits 1899 </a:t>
            </a:r>
            <a:r>
              <a:rPr lang="de-DE" sz="1800" dirty="0"/>
              <a:t>eine </a:t>
            </a:r>
            <a:r>
              <a:rPr lang="de-DE" sz="1800" dirty="0" smtClean="0"/>
              <a:t>zweite, eine dampfbetriebene Mühle,</a:t>
            </a:r>
            <a:br>
              <a:rPr lang="de-DE" sz="1800" dirty="0" smtClean="0"/>
            </a:br>
            <a:r>
              <a:rPr lang="de-DE" sz="1800" dirty="0" smtClean="0"/>
              <a:t>um </a:t>
            </a:r>
            <a:r>
              <a:rPr lang="de-DE" sz="1800" dirty="0"/>
              <a:t>vom unstetigen Wind unabhängig zu sein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9E2B-0970-4DFC-8FAE-6DA075B22C7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 Veeser Möhl</a:t>
            </a:r>
            <a:endParaRPr lang="de-DE" dirty="0"/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äsent - De Veeser Möhl - web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 - De Veeser Möhl - web</Template>
  <TotalTime>0</TotalTime>
  <Words>159</Words>
  <Application>Microsoft Office PowerPoint</Application>
  <PresentationFormat>Bildschirmpräsentation (4:3)</PresentationFormat>
  <Paragraphs>118</Paragraphs>
  <Slides>22</Slides>
  <Notes>1</Notes>
  <HiddenSlides>1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4" baseType="lpstr">
      <vt:lpstr>Präsent - De Veeser Möhl - web</vt:lpstr>
      <vt:lpstr>Benutzerdefiniertes Design</vt:lpstr>
      <vt:lpstr>PowerPoint-Präsentation</vt:lpstr>
      <vt:lpstr>           </vt:lpstr>
      <vt:lpstr>   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AuWi</dc:creator>
  <cp:lastModifiedBy>AuWi</cp:lastModifiedBy>
  <cp:revision>3</cp:revision>
  <dcterms:created xsi:type="dcterms:W3CDTF">2018-04-27T16:49:58Z</dcterms:created>
  <dcterms:modified xsi:type="dcterms:W3CDTF">2018-04-27T16:55:43Z</dcterms:modified>
</cp:coreProperties>
</file>